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299" r:id="rId46"/>
    <p:sldId id="302" r:id="rId47"/>
    <p:sldId id="301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6FE2F-A808-4878-AD4E-606F820FB45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30A02D-4423-489E-93FF-31F10A4B64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6FE2F-A808-4878-AD4E-606F820FB45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0A02D-4423-489E-93FF-31F10A4B64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6FE2F-A808-4878-AD4E-606F820FB45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0A02D-4423-489E-93FF-31F10A4B64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6FE2F-A808-4878-AD4E-606F820FB45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0A02D-4423-489E-93FF-31F10A4B64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6FE2F-A808-4878-AD4E-606F820FB45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0A02D-4423-489E-93FF-31F10A4B64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6FE2F-A808-4878-AD4E-606F820FB45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0A02D-4423-489E-93FF-31F10A4B64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6FE2F-A808-4878-AD4E-606F820FB45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0A02D-4423-489E-93FF-31F10A4B64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6FE2F-A808-4878-AD4E-606F820FB45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0A02D-4423-489E-93FF-31F10A4B641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6FE2F-A808-4878-AD4E-606F820FB45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0A02D-4423-489E-93FF-31F10A4B64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B36FE2F-A808-4878-AD4E-606F820FB45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0A02D-4423-489E-93FF-31F10A4B64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6FE2F-A808-4878-AD4E-606F820FB45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30A02D-4423-489E-93FF-31F10A4B64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B36FE2F-A808-4878-AD4E-606F820FB45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30A02D-4423-489E-93FF-31F10A4B64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From Gene To Protein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Chapter 17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4" descr="17_01AlbinoDeer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0"/>
            <a:ext cx="266700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are the instructions for assembling amino acids into proteins encoded into DNA?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There are 20 amino acids, but there are only four nucleotide bases 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DNA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many nucleotides correspond to an amino acid?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Genetic Code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flow of information from gene to protein is based on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triplet code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a series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nonoverlapping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three-nucleotide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words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words of a gene are transcribed into complementary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nonoverlapping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three-nucleotide words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mRNA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These words are then translated into a chain of amino acids, forming a polypeptide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Codons</a:t>
            </a:r>
            <a:r>
              <a:rPr lang="en-US" i="1" dirty="0" smtClean="0">
                <a:solidFill>
                  <a:srgbClr val="FF0000"/>
                </a:solidFill>
              </a:rPr>
              <a:t>: Triplets of Nucleotides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Genetic Code</a:t>
            </a:r>
            <a:endParaRPr lang="en-US" dirty="0"/>
          </a:p>
        </p:txBody>
      </p:sp>
      <p:pic>
        <p:nvPicPr>
          <p:cNvPr id="4" name="Content Placeholder 3" descr="17_04TripletCod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92" y="1481138"/>
            <a:ext cx="78532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1447800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DNA</a:t>
            </a:r>
            <a:br>
              <a:rPr lang="en-US" b="1" dirty="0" smtClean="0"/>
            </a:br>
            <a:r>
              <a:rPr lang="en-US" b="1" dirty="0" smtClean="0"/>
              <a:t>template</a:t>
            </a:r>
            <a:br>
              <a:rPr lang="en-US" b="1" dirty="0" smtClean="0"/>
            </a:br>
            <a:r>
              <a:rPr lang="en-US" b="1" dirty="0" smtClean="0"/>
              <a:t>strand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62000" y="3124200"/>
            <a:ext cx="1592103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TRANSCRIPTION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838200" y="4495800"/>
            <a:ext cx="1422184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TRANSLATION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1143000" y="3810000"/>
            <a:ext cx="87556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mRNA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362200" y="4114800"/>
            <a:ext cx="91884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/>
              <a:t>Codon</a:t>
            </a:r>
            <a:endParaRPr lang="en-US" b="1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590800" y="5105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dirty="0" err="1">
                <a:solidFill>
                  <a:schemeClr val="bg1"/>
                </a:solidFill>
              </a:rPr>
              <a:t>Trp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2133600" y="5562600"/>
            <a:ext cx="144623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Amino acid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391400" y="2590800"/>
            <a:ext cx="97013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Gene 1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7620000" y="3429000"/>
            <a:ext cx="97013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Gene 2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7543800" y="5257800"/>
            <a:ext cx="97013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Gene 3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During transcription, one of the two DNA strands, called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template strand,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provides a template for ordering the sequence of complementary  nucleotides in an RNA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transcript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template strand is always the same strand for a given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During translation, the mRNA base triplets, called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are read in the 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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 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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direction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Genetic Code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838" indent="-350838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along an mRNA molecule are read by translation machinery in the 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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 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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direction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specifies the amino acid (one of 20) to be placed at the corresponding position along a polypeptide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Genetic Code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50838" indent="-350838"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64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were deciphered by the mid-1960s</a:t>
            </a:r>
          </a:p>
          <a:p>
            <a:pPr marL="350838" indent="-350838"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the 64 triplets, 61 code for amino acids; 3 triplets are “stop” signals to end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translation</a:t>
            </a:r>
          </a:p>
          <a:p>
            <a:pPr marL="350838" indent="-350838"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genetic code is redundant (more than one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may specify a particular amino acid) but not ambiguous; no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specifies more than one amino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acid</a:t>
            </a:r>
          </a:p>
          <a:p>
            <a:pPr marL="350838" indent="-350838"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must be read in the correct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reading frame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(correct groupings) in order for the specified polypeptide to be produced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Cracking the Code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genetic code is nearly universal, shared by the simplest bacteria to the most complex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animals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Genes can be transcribed and translated after being transplanted from one species to another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Evolution of the Genetic Code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Expression of genes from different species.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8" descr="17_06_CommonGeneticCod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0204" y="1481138"/>
            <a:ext cx="546359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52600" y="5334000"/>
            <a:ext cx="3145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Tobacco </a:t>
            </a:r>
            <a:r>
              <a:rPr lang="en-US" b="1" dirty="0"/>
              <a:t>plant expressing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5562600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b="1" dirty="0"/>
              <a:t>a firefly gene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105400" y="5334000"/>
            <a:ext cx="2965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b="1" dirty="0" smtClean="0"/>
              <a:t>Pig </a:t>
            </a:r>
            <a:r>
              <a:rPr lang="en-US" b="1" dirty="0"/>
              <a:t>expressing a jellyfish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257800" y="5638800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b="1" dirty="0"/>
              <a:t>gene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Transcription is the first stage of gene expression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Transcription is the DNA-directed synthesis of RNA: </a:t>
            </a:r>
            <a:r>
              <a:rPr lang="en-US" i="1" dirty="0" smtClean="0">
                <a:solidFill>
                  <a:srgbClr val="FF0000"/>
                </a:solidFill>
              </a:rPr>
              <a:t>a closer look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RNA synthesis is catalyzed by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RNA polymerase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which pries the DNA strands apart and hooks together the RNA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nucleotides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RNA is complementary to the DNA template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strand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RNA synthesis follows the same base-pairing rules as DNA, except that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uracil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substitutes for thymine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Molecular Components of Transcription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0838" indent="-350838"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information content of DNA is in the form of specific sequences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nucleotides</a:t>
            </a:r>
          </a:p>
          <a:p>
            <a:pPr marL="350838" indent="-350838"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DNA inherited by an organism leads to specific traits by dictating the synthesis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proteins</a:t>
            </a:r>
          </a:p>
          <a:p>
            <a:pPr marL="350838" indent="-350838"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Proteins are the links between genotype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phenotype</a:t>
            </a:r>
          </a:p>
          <a:p>
            <a:pPr marL="350838" indent="-350838"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Gene expression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process by which DNA directs protein synthesis, includes two stages: transcription and translation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Overview: The Flow of Genetic Information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DNA sequence where RNA polymerase attaches is called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promoter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in bacteria, the sequence signaling the end of transcription is called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terminator</a:t>
            </a:r>
          </a:p>
          <a:p>
            <a:pPr marL="350838" indent="-350838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stretch of DNA that is transcribed is called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transcription unit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Molecular Components of Transcription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0838" indent="-350838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three stages of transcription</a:t>
            </a:r>
          </a:p>
          <a:p>
            <a:pPr marL="977900" lvl="1" indent="-3048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Initiation</a:t>
            </a:r>
          </a:p>
          <a:p>
            <a:pPr marL="977900" lvl="1" indent="-3048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Elongation</a:t>
            </a:r>
          </a:p>
          <a:p>
            <a:pPr marL="977900" lvl="1" indent="-3048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Termination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Synthesis of an RNA Transcript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0838" indent="-350838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Promoters signal the transcriptional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start point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usually extend several dozen nucleotide pairs upstream of the start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point</a:t>
            </a:r>
          </a:p>
          <a:p>
            <a:pPr marL="350838" indent="-350838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Transcription factors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mediate the binding of RNA polymerase and the initiation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transcription</a:t>
            </a:r>
          </a:p>
          <a:p>
            <a:pPr marL="350838" indent="-350838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completed assembly of transcription factors and RNA polymerase II bound to a promoter is called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transcription initiation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complex</a:t>
            </a:r>
          </a:p>
          <a:p>
            <a:pPr marL="350838" indent="-350838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promoter called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TATA box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crucial in forming the initiation complex in eukaryotes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RNA Polymerase Binding and Initiation of Transcription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RNA polymerase moves along the DNA, it untwists the double helix, 10 to 20 bases at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time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Transcription progresses at a rate of 40 nucleotides per second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eukaryotes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gene can be transcribed simultaneously by several RNA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polymerases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Nucleotides are added to the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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end of the growing RNA molecule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Elongation of the RNA Strand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0838" indent="-350838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mechanisms of termination are different in bacteria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eukaryotes</a:t>
            </a:r>
          </a:p>
          <a:p>
            <a:pPr marL="350838" indent="-350838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bacteria, the polymerase stops transcription at the end of the terminator and the mRNA can be translated without further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modification</a:t>
            </a:r>
          </a:p>
          <a:p>
            <a:pPr marL="350838" indent="-350838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eukaryotes, RNA polymerase II transcribes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polyadenylation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signal sequence; the RNA transcript is released 10–35 nucleotides past this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polyadenylation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sequence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Termination of Transcription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Enzymes in the eukaryotic nucleus modify pre-mRNA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RNA processing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before the genetic messages are dispatched to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cytoplasm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RNA processing, both ends of the primary transcript are usually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altered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Also, usually some interior parts of the molecule are cut out, and the other parts spliced together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Eukaryotic cells modify RNA after transcription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0838" indent="-350838">
              <a:lnSpc>
                <a:spcPct val="8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eukaryotic genes and their RNA transcripts have long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noncoding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stretches of nucleotides that lie between coding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regions</a:t>
            </a:r>
          </a:p>
          <a:p>
            <a:pPr marL="350838" indent="-350838">
              <a:lnSpc>
                <a:spcPct val="8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8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noncoding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regions are called intervening sequences, or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introns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85000"/>
              </a:lnSpc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8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other regions are called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because they are eventually expressed, usually translated into amino acid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sequences</a:t>
            </a:r>
          </a:p>
          <a:p>
            <a:pPr marL="350838" indent="-350838">
              <a:lnSpc>
                <a:spcPct val="8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85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RNA splicing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removes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introns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joins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creating an mRNA molecule with a continuous coding sequence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RNA Splicing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Genetic information flows from mRNA to protein through the process of translation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Translation is the RNA-directed synthesis of a polypeptide: </a:t>
            </a:r>
            <a:r>
              <a:rPr lang="en-US" sz="2800" i="1" dirty="0" smtClean="0">
                <a:solidFill>
                  <a:srgbClr val="FF0000"/>
                </a:solidFill>
              </a:rPr>
              <a:t>a closer look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cell translates an mRNA message into protein with the help of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transfer RNA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50838" indent="-350838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tRNAs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transfer amino acids to the growing polypeptide in 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ribosome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Translation is a complex process in terms of its biochemistry and mechanics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Molecular Components of Translation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838" indent="-350838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Molecules of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are not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identical: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carries a specific amino acid on one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end</a:t>
            </a:r>
          </a:p>
          <a:p>
            <a:pPr marL="977900" lvl="1" indent="-30480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has 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anticodon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the other end;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anticodon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base-pairs with a complementary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on mRNA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The Structure and Function of Transfer RNA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How was the fundamental relationship between genes and proteins discovered?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Genes specify proteins via transcription and translation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molecule consists of a single RNA strand that is only about 80 nucleotides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long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Flattened into one plane to reveal its base pairing,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molecule looks like a cloverleaf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The Structure and Function of Transfer RNA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The Structure and Function of Transfer RNA</a:t>
            </a:r>
            <a:endParaRPr lang="en-US" dirty="0"/>
          </a:p>
        </p:txBody>
      </p:sp>
      <p:pic>
        <p:nvPicPr>
          <p:cNvPr id="4" name="Content Placeholder 3" descr="17_15_TransferRNAStruct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342" y="1481138"/>
            <a:ext cx="686731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8800" y="5334000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Anticodon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5638800"/>
            <a:ext cx="21403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 Two-dimensional structure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3886200" y="5410200"/>
            <a:ext cx="2693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Three-dimensional structure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029200" y="5105400"/>
            <a:ext cx="949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Anticodon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6781800" y="5105400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Anticodon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629400" y="24384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Amino acid</a:t>
            </a:r>
            <a:br>
              <a:rPr lang="en-US" sz="1400" b="1" dirty="0" smtClean="0"/>
            </a:br>
            <a:r>
              <a:rPr lang="en-US" sz="1400" b="1" dirty="0" smtClean="0"/>
              <a:t>attachment</a:t>
            </a:r>
            <a:br>
              <a:rPr lang="en-US" sz="1400" b="1" dirty="0" smtClean="0"/>
            </a:br>
            <a:r>
              <a:rPr lang="en-US" sz="1400" b="1" dirty="0" smtClean="0"/>
              <a:t>site</a:t>
            </a:r>
            <a:endParaRPr lang="en-US" sz="1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838" indent="-350838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Accurate translation requires two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steps: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correct match between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an amino acid, done by the enzyme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aminoacyl-tRNA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synthetase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 correct match between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anticodon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an mRNA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Flexible pairing at the third base of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wobble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allows some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tRNAs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bind to more than one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The Structure and Function of Transfer RNA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0838" indent="-350838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facilitate specific coupling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anticodons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mRNA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protein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synthesis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two ribosomal subunits (large and small) are made of proteins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ribosomal RNA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50838" indent="-350838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Bacterial and eukaryotic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somewhat similar but have significant differences: some antibiotic drugs specifically target bacterial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without harming eukaryotic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Ribosomes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0838" indent="-350838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ribosome has three binding sites for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 site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holds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that carries the growing polypeptide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chain</a:t>
            </a:r>
          </a:p>
          <a:p>
            <a:pPr marL="977900" lvl="1" indent="-30480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site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holds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that carries the next amino acid to be added to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chain</a:t>
            </a:r>
          </a:p>
          <a:p>
            <a:pPr marL="977900" lvl="1" indent="-30480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 site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 exit site, where discharged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tRNAs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leave the ribosome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Ribosomes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0838" indent="-350838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three stages of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translation: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Initiation</a:t>
            </a:r>
          </a:p>
          <a:p>
            <a:pPr marL="977900" lvl="1" indent="-3048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Elongation</a:t>
            </a:r>
          </a:p>
          <a:p>
            <a:pPr marL="977900" lvl="1" indent="-3048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Termination</a:t>
            </a:r>
          </a:p>
          <a:p>
            <a:pPr marL="977900" lvl="1" indent="-30480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All three stages require protein “factors” that aid in the translation process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Building a Polypeptide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0838" indent="-350838"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initiation stage of translation brings together mRNA,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the first amino acid, and the two ribosomal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subunits</a:t>
            </a:r>
          </a:p>
          <a:p>
            <a:pPr marL="350838" indent="-350838"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First, a small ribosomal subunit binds with mRNA and a special initiator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Then the small subunit moves along the mRNA until it reaches the start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(AUG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50838" indent="-350838"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Proteins called initiation factors bring in the large subunit that completes the translation initiation complex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Ribosome Association and Initiation of Translation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dirty="0" smtClean="0">
                <a:solidFill>
                  <a:srgbClr val="FF0000"/>
                </a:solidFill>
              </a:rPr>
              <a:t>Ribosome Association and Initiation of Translation</a:t>
            </a:r>
            <a:endParaRPr lang="en-US" dirty="0"/>
          </a:p>
        </p:txBody>
      </p:sp>
      <p:pic>
        <p:nvPicPr>
          <p:cNvPr id="4" name="Content Placeholder 3" descr="17_18TranslationInitiatio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93012"/>
            <a:ext cx="8229600" cy="45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05000" y="2667000"/>
            <a:ext cx="461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Met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-2667000" y="3505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1" dirty="0" smtClean="0"/>
              <a:t>Initiator</a:t>
            </a:r>
            <a:br>
              <a:rPr lang="en-US" sz="1200" b="1" dirty="0" smtClean="0"/>
            </a:br>
            <a:r>
              <a:rPr lang="en-US" sz="1200" b="1" dirty="0" err="1" smtClean="0"/>
              <a:t>tRNA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2514600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Small</a:t>
            </a:r>
            <a:br>
              <a:rPr lang="en-US" sz="1200" b="1" dirty="0"/>
            </a:br>
            <a:r>
              <a:rPr lang="en-US" sz="1200" b="1" dirty="0"/>
              <a:t>ribosomal</a:t>
            </a:r>
            <a:br>
              <a:rPr lang="en-US" sz="1200" b="1" dirty="0"/>
            </a:br>
            <a:r>
              <a:rPr lang="en-US" sz="1200" b="1" dirty="0"/>
              <a:t>subunit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838200" y="5257800"/>
            <a:ext cx="1580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mRNA binding site</a:t>
            </a:r>
            <a:endParaRPr lang="en-US" sz="1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95400" y="4876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867400" y="5486400"/>
            <a:ext cx="24304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Translation initiation complex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7696200" y="213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Large</a:t>
            </a:r>
            <a:br>
              <a:rPr lang="en-US" sz="1200" b="1" dirty="0"/>
            </a:br>
            <a:r>
              <a:rPr lang="en-US" sz="1200" b="1" dirty="0"/>
              <a:t>ribosomal</a:t>
            </a:r>
            <a:br>
              <a:rPr lang="en-US" sz="1200" b="1" dirty="0"/>
            </a:br>
            <a:r>
              <a:rPr lang="en-US" sz="1200" b="1" dirty="0"/>
              <a:t>subunit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5791200" y="2590800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 site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6184097" y="2960132"/>
            <a:ext cx="673903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the elongation stage, amino acids are added one by one to the preceding amino acid at the C-terminus of the growing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chain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addition involves proteins called elongation factors and occurs in three steps: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recognition, peptide bond formation,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translocation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Translation proceeds along the mRNA in a 5′ to 3′ direction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Elongation of the Polypeptide Chain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Termination occurs when a stop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the mRNA reaches the A site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ribosome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 site accepts a protein called a release factor</a:t>
            </a: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release factor causes the addition of a water molecule instead of an amino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acid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reaction releases the polypeptide, and the translation assembly then comes apart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Termination of Translation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1902, British physician Archibald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Garrod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first suggested that genes dictate phenotypes through enzymes that catalyze specific chemical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reactions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thought symptoms of an inherited disease reflect an inability to synthesize a certain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enzyme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Linking genes to enzymes required understanding that cells synthesize and degrade molecules in a series of steps, a metabolic pathway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Evidence from the Study of Metabolic Defects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number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can translate a single mRNA simultaneously, forming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polyribosome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(or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polysome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Polyribosomes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enable a cell to make many copies of a polypeptide very quickly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Polyribosomes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Polyribosomes</a:t>
            </a:r>
            <a:endParaRPr lang="en-US" dirty="0"/>
          </a:p>
        </p:txBody>
      </p:sp>
      <p:pic>
        <p:nvPicPr>
          <p:cNvPr id="4" name="Picture 28" descr="17_21aPolyribosome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968" y="1726343"/>
            <a:ext cx="6608064" cy="403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91000" y="2514600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Ribosomes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33800" y="28194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4800600" y="2883932"/>
            <a:ext cx="94279" cy="1002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Often translation is not sufficient to make a functional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protein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Polypeptide chains are modified after translation or targeted to specific sites in the cell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Completing and Targeting the Functional Protein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and after synthesis, a polypeptide chain spontaneously coils and folds into its three-dimensional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shape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Proteins may also require post-translational modifications before doing their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job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polypeptides are activated by enzymes that cleave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them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polypeptides come together to form the subunits of a protein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Protein Folding and Post-Translational Modifications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0838" indent="-350838"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Two populations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evident in cells: free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ribsomes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(in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and bound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(attached to the 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50838" indent="-350838"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mostly synthesize proteins that function in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Bound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make proteins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endomembrane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system and proteins that are secreted from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</a:t>
            </a:r>
          </a:p>
          <a:p>
            <a:pPr marL="350838" indent="-350838"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identical and can switch from free to bound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Targeting Polypeptides to Specific Locations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Polypeptide synthesis always begins in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cytosol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Synthesis finishes in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unless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the polypeptide signals the ribosome to attach to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ER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Polypeptides destined for the ER or for secretion are marked by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signal peptide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Targeting Polypeptides to Specific Locations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signal-recognition particle (SRP)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binds to the signal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peptide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SRP brings the signal peptide and its ribosome to the 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Targeting Polypeptides to Specific Locations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0838" indent="-350838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Mutations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changes in the genetic material of a cell 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virus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Point mutations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chemical changes in just one base pair of 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change of a single nucleotide in a DNA template strand can lead to the production of an abnormal protein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100" dirty="0" smtClean="0">
                <a:solidFill>
                  <a:srgbClr val="FF0000"/>
                </a:solidFill>
              </a:rPr>
              <a:t>Mutations of one or a few nucleotides can affect protein structure</a:t>
            </a:r>
            <a:r>
              <a:rPr lang="en-US" sz="3100" i="1" dirty="0" smtClean="0">
                <a:solidFill>
                  <a:srgbClr val="FF0000"/>
                </a:solidFill>
              </a:rPr>
              <a:t> </a:t>
            </a:r>
            <a:r>
              <a:rPr lang="en-US" sz="3100" dirty="0" smtClean="0">
                <a:solidFill>
                  <a:srgbClr val="FF0000"/>
                </a:solidFill>
              </a:rPr>
              <a:t>and</a:t>
            </a:r>
            <a:r>
              <a:rPr lang="en-US" sz="3100" i="1" dirty="0" smtClean="0">
                <a:solidFill>
                  <a:srgbClr val="FF0000"/>
                </a:solidFill>
              </a:rPr>
              <a:t> </a:t>
            </a:r>
            <a:r>
              <a:rPr lang="en-US" sz="3100" dirty="0" smtClean="0">
                <a:solidFill>
                  <a:srgbClr val="FF0000"/>
                </a:solidFill>
              </a:rPr>
              <a:t>function</a:t>
            </a:r>
            <a:endParaRPr lang="en-US" sz="3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7_23MoleBasisSickleCell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020"/>
            <a:ext cx="8229600" cy="423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1752600"/>
            <a:ext cx="269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Wild-type hemoglobin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410200" y="1752600"/>
            <a:ext cx="2754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Sickle-cell hemoglobin</a:t>
            </a:r>
            <a:endParaRPr lang="en-US" b="1" dirty="0"/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905000" y="2590800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2209800" y="2590800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2514600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6019800" y="2590800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48400" y="251460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ECC69"/>
                </a:solidFill>
              </a:rPr>
              <a:t>A</a:t>
            </a:r>
            <a:endParaRPr lang="en-US" b="1" dirty="0">
              <a:solidFill>
                <a:srgbClr val="FECC6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251460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828800" y="3581400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mRNA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6324600" y="3657600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mRNA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990600" y="2209800"/>
            <a:ext cx="326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Wild-type hemoglobin DNA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181600" y="2133600"/>
            <a:ext cx="2959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Mutant hemoglobin DNA</a:t>
            </a:r>
            <a:endParaRPr lang="en-US" b="1" dirty="0"/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1828800" y="4114800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 dirty="0">
                <a:solidFill>
                  <a:schemeClr val="bg1"/>
                </a:solidFill>
              </a:rPr>
              <a:t>G</a:t>
            </a:r>
            <a:endParaRPr lang="en-US" sz="2000" b="1" dirty="0"/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5943600" y="4114800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 dirty="0">
                <a:solidFill>
                  <a:schemeClr val="bg1"/>
                </a:solidFill>
              </a:rPr>
              <a:t>G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2133600" y="403860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2514600" y="403860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6477000" y="403860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6172200" y="4038600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ECC69"/>
                </a:solidFill>
              </a:rPr>
              <a:t>U</a:t>
            </a:r>
            <a:endParaRPr lang="en-US" b="1" dirty="0">
              <a:solidFill>
                <a:srgbClr val="FECC6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71600" y="4876800"/>
            <a:ext cx="241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Normal hemoglobin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5410200" y="4800600"/>
            <a:ext cx="2754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Sickle-cell hemoglobin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2209800" y="5334000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Glu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324600" y="5334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ECC69"/>
                </a:solidFill>
              </a:rPr>
              <a:t>Val</a:t>
            </a:r>
            <a:endParaRPr lang="en-US" b="1" dirty="0">
              <a:solidFill>
                <a:srgbClr val="FECC69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0838" indent="-350838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Point mutations within a gene can be divided into two general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categories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Nucleotide-pair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substitutions</a:t>
            </a:r>
          </a:p>
          <a:p>
            <a:pPr marL="977900" lvl="1" indent="-304800"/>
            <a:endParaRPr lang="en-US" sz="3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77900" lvl="1" indent="-304800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or more nucleotide-pair insertions or deletions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Types of Small-Scale Mutations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RNA is the bridge between genes and the proteins for which they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code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Transcription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synthesis of RNA using information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DNA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Transcription produces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messenger RNA (mRNA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50838" indent="-350838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Translation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synthesis of a polypeptide, using information in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mRNA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the sites of translation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Basic Principles of Transcription and Translation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0838" indent="-350838">
              <a:lnSpc>
                <a:spcPct val="95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nucleotide-pair substitution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replaces one nucleotide and its partner with another pair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nucleotides</a:t>
            </a:r>
          </a:p>
          <a:p>
            <a:pPr marL="350838" indent="-350838">
              <a:lnSpc>
                <a:spcPct val="95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Silent mutations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no effect on the amino acid produced by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because of redundancy in the genetic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code</a:t>
            </a:r>
          </a:p>
          <a:p>
            <a:pPr marL="350838" indent="-350838">
              <a:lnSpc>
                <a:spcPct val="95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Missense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mutations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still code for an amino acid, but not the correct amino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acid</a:t>
            </a:r>
          </a:p>
          <a:p>
            <a:pPr marL="350838" indent="-350838">
              <a:lnSpc>
                <a:spcPct val="95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5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Nonsense mutations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an amino acid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into a stop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nearly always leading to a nonfunctional protein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Substitutions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50838" indent="-350838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Insertions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deletions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additions or losses of nucleotide pairs in 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These mutations have a disastrous effect on the resulting protein more often than substitutions do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Insertion or deletion of nucleotides may alter the reading frame, producing 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frameshift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mutation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Insertions and Deletions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Spontaneous mutations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 occur during DNA replication, recombination, 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repair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Mutagens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physical or chemical agents that can cause mutations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Mutagens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idea of the gene has evolved through the history of genetics</a:t>
            </a:r>
          </a:p>
          <a:p>
            <a:pPr marL="350838" indent="-350838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 have considered a gene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as: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discrete unit of inheritance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region of specific nucleotide sequence in 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chromosome</a:t>
            </a:r>
          </a:p>
          <a:p>
            <a:pPr marL="977900" lvl="1" indent="-30480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DNA sequence that codes for a specific polypeptide chain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a Gene? </a:t>
            </a:r>
            <a:r>
              <a:rPr lang="en-US" i="1" dirty="0" smtClean="0">
                <a:solidFill>
                  <a:srgbClr val="FF0000"/>
                </a:solidFill>
              </a:rPr>
              <a:t>Revisiting the Question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End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prokaryotes, translation of mRNA can begin before transcription has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finished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a eukaryotic cell, the nuclear envelope separates transcription from translation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Eukaryotic RNA transcripts are modified through RNA processing to yield the finished mRNA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Basic Principles of Transcription and Translation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central dogma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the concept that cells are governed by a cellular chain of command:  DNA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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RNA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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protein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Basic Principles of Transcription and Translation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central dogma</a:t>
            </a:r>
            <a:endParaRPr lang="en-US" dirty="0"/>
          </a:p>
        </p:txBody>
      </p:sp>
      <p:pic>
        <p:nvPicPr>
          <p:cNvPr id="4" name="Content Placeholder 3" descr="17_UN01CentralDogma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48112"/>
            <a:ext cx="8229600" cy="99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3429000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DNA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191000" y="342900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RNA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315200" y="3505200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Protein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Basic Principles of Transcription and Translation</a:t>
            </a:r>
            <a:endParaRPr lang="en-US" dirty="0"/>
          </a:p>
        </p:txBody>
      </p:sp>
      <p:pic>
        <p:nvPicPr>
          <p:cNvPr id="4" name="Content Placeholder 3" descr="17_03_GeneticInfoFlow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140" y="1481138"/>
            <a:ext cx="714571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3886200"/>
            <a:ext cx="15921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TRANSCRIPTION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5029200" y="2514600"/>
            <a:ext cx="1393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TRANSCRIPTION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371600" y="4648200"/>
            <a:ext cx="12474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TRANSLATION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4419600"/>
            <a:ext cx="12474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TRANSLATION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5029200" y="3124200"/>
            <a:ext cx="1478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RNA PROCESSING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3429000" y="3810000"/>
            <a:ext cx="519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DNA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6781800" y="2514600"/>
            <a:ext cx="519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DNA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429000" y="4267200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mRNA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6705600" y="3657600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mRNA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2057400" y="5715000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a) Bacterial cell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34000" y="5791200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b) Eukaryotic cell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</TotalTime>
  <Words>2241</Words>
  <Application>Microsoft Office PowerPoint</Application>
  <PresentationFormat>On-screen Show (4:3)</PresentationFormat>
  <Paragraphs>332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Concourse</vt:lpstr>
      <vt:lpstr>From Gene To Protein </vt:lpstr>
      <vt:lpstr>Overview: The Flow of Genetic Information</vt:lpstr>
      <vt:lpstr>Genes specify proteins via transcription and translation</vt:lpstr>
      <vt:lpstr>Evidence from the Study of Metabolic Defects</vt:lpstr>
      <vt:lpstr>Basic Principles of Transcription and Translation</vt:lpstr>
      <vt:lpstr>Basic Principles of Transcription and Translation</vt:lpstr>
      <vt:lpstr>Basic Principles of Transcription and Translation</vt:lpstr>
      <vt:lpstr>central dogma</vt:lpstr>
      <vt:lpstr>Basic Principles of Transcription and Translation</vt:lpstr>
      <vt:lpstr>The Genetic Code</vt:lpstr>
      <vt:lpstr>Codons: Triplets of Nucleotides</vt:lpstr>
      <vt:lpstr>The Genetic Code</vt:lpstr>
      <vt:lpstr>The Genetic Code</vt:lpstr>
      <vt:lpstr>The Genetic Code</vt:lpstr>
      <vt:lpstr>Cracking the Code</vt:lpstr>
      <vt:lpstr>Evolution of the Genetic Code</vt:lpstr>
      <vt:lpstr>Expression of genes from different species. </vt:lpstr>
      <vt:lpstr>Transcription is the DNA-directed synthesis of RNA: a closer look</vt:lpstr>
      <vt:lpstr>Molecular Components of Transcription</vt:lpstr>
      <vt:lpstr>Molecular Components of Transcription</vt:lpstr>
      <vt:lpstr>Synthesis of an RNA Transcript</vt:lpstr>
      <vt:lpstr>RNA Polymerase Binding and Initiation of Transcription</vt:lpstr>
      <vt:lpstr>Elongation of the RNA Strand</vt:lpstr>
      <vt:lpstr>Termination of Transcription</vt:lpstr>
      <vt:lpstr>Eukaryotic cells modify RNA after transcription</vt:lpstr>
      <vt:lpstr>RNA Splicing</vt:lpstr>
      <vt:lpstr>Translation is the RNA-directed synthesis of a polypeptide: a closer look</vt:lpstr>
      <vt:lpstr>Molecular Components of Translation</vt:lpstr>
      <vt:lpstr>The Structure and Function of Transfer RNA</vt:lpstr>
      <vt:lpstr>The Structure and Function of Transfer RNA</vt:lpstr>
      <vt:lpstr>The Structure and Function of Transfer RNA</vt:lpstr>
      <vt:lpstr>The Structure and Function of Transfer RNA</vt:lpstr>
      <vt:lpstr>Ribosomes</vt:lpstr>
      <vt:lpstr>Ribosomes</vt:lpstr>
      <vt:lpstr>Building a Polypeptide</vt:lpstr>
      <vt:lpstr>Ribosome Association and Initiation of Translation</vt:lpstr>
      <vt:lpstr>Ribosome Association and Initiation of Translation</vt:lpstr>
      <vt:lpstr>Elongation of the Polypeptide Chain</vt:lpstr>
      <vt:lpstr>Termination of Translation</vt:lpstr>
      <vt:lpstr>Polyribosomes</vt:lpstr>
      <vt:lpstr>Polyribosomes</vt:lpstr>
      <vt:lpstr>Completing and Targeting the Functional Protein</vt:lpstr>
      <vt:lpstr>Protein Folding and Post-Translational Modifications</vt:lpstr>
      <vt:lpstr>Targeting Polypeptides to Specific Locations</vt:lpstr>
      <vt:lpstr>Targeting Polypeptides to Specific Locations</vt:lpstr>
      <vt:lpstr>Targeting Polypeptides to Specific Locations</vt:lpstr>
      <vt:lpstr> Mutations of one or a few nucleotides can affect protein structure and function</vt:lpstr>
      <vt:lpstr>Mutations</vt:lpstr>
      <vt:lpstr>Types of Small-Scale Mutations</vt:lpstr>
      <vt:lpstr>Substitutions</vt:lpstr>
      <vt:lpstr>Insertions and Deletions</vt:lpstr>
      <vt:lpstr>Mutagens</vt:lpstr>
      <vt:lpstr>What Is a Gene? Revisiting the Question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40</cp:revision>
  <dcterms:created xsi:type="dcterms:W3CDTF">2013-04-09T12:32:20Z</dcterms:created>
  <dcterms:modified xsi:type="dcterms:W3CDTF">2013-04-09T14:10:52Z</dcterms:modified>
</cp:coreProperties>
</file>